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269" r:id="rId5"/>
    <p:sldId id="282" r:id="rId6"/>
    <p:sldId id="288" r:id="rId7"/>
    <p:sldId id="306" r:id="rId8"/>
    <p:sldId id="267" r:id="rId9"/>
    <p:sldId id="307" r:id="rId10"/>
    <p:sldId id="301" r:id="rId11"/>
    <p:sldId id="314" r:id="rId12"/>
    <p:sldId id="315" r:id="rId13"/>
    <p:sldId id="312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97E"/>
    <a:srgbClr val="8EBBE5"/>
    <a:srgbClr val="DF4661"/>
    <a:srgbClr val="EADA24"/>
    <a:srgbClr val="FF671F"/>
    <a:srgbClr val="CEDC00"/>
    <a:srgbClr val="00A9CE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157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83B256-1AE0-4299-91E1-0281CD7A2E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38F86-38CE-4DB3-8EE3-0B519579F7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74900-D1A0-4A0B-B202-87900C6359C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B7D83-9813-44CE-8F08-3F9DFE2F7F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25C13-C0EE-44AC-8849-A39362DB4C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70286-22A5-42C5-BF59-1143C233F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DAC-D4CE-4D41-A270-2D994750B78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3771D-2FDF-40DF-842A-AEB11336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1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64659AB-23A8-4B33-B7B0-2E980AA82C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" y="2768"/>
            <a:ext cx="12191637" cy="6857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6942E5-E0E3-443F-8730-F492A59CD1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FCA1FC-87A7-47EC-8AA4-B05594197578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</p:spTree>
    <p:extLst>
      <p:ext uri="{BB962C8B-B14F-4D97-AF65-F5344CB8AC3E}">
        <p14:creationId xmlns:p14="http://schemas.microsoft.com/office/powerpoint/2010/main" val="3948174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0285484A-33C1-4BE2-BDF8-3B2EBD16C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4" y="2768"/>
            <a:ext cx="12191639" cy="6857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35E0F-8D3D-408F-8AEA-5840F87DDA60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63CA3-D70E-44C2-B9EA-D861CD043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1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234306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671064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2889994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3054492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1673242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366805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1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3B04D5-8D1C-4456-97E6-B740CD092EDB}"/>
              </a:ext>
            </a:extLst>
          </p:cNvPr>
          <p:cNvSpPr/>
          <p:nvPr userDrawn="1"/>
        </p:nvSpPr>
        <p:spPr>
          <a:xfrm>
            <a:off x="405114" y="0"/>
            <a:ext cx="11786886" cy="6858000"/>
          </a:xfrm>
          <a:prstGeom prst="rect">
            <a:avLst/>
          </a:prstGeom>
          <a:solidFill>
            <a:srgbClr val="1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2C42E2-046F-4484-A2D7-3E3AF2B57EB2}"/>
              </a:ext>
            </a:extLst>
          </p:cNvPr>
          <p:cNvSpPr/>
          <p:nvPr userDrawn="1"/>
        </p:nvSpPr>
        <p:spPr>
          <a:xfrm>
            <a:off x="0" y="0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435673-9B23-4057-96B5-FC3C25CC64BD}"/>
              </a:ext>
            </a:extLst>
          </p:cNvPr>
          <p:cNvSpPr txBox="1">
            <a:spLocks/>
          </p:cNvSpPr>
          <p:nvPr userDrawn="1"/>
        </p:nvSpPr>
        <p:spPr>
          <a:xfrm>
            <a:off x="1371600" y="201168"/>
            <a:ext cx="7715380" cy="1449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Nova Scotia.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all over that.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C9B883F-643F-4D65-97D8-44B5999D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7" y="325519"/>
            <a:ext cx="8022739" cy="62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3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3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Seconday</a:t>
            </a:r>
            <a:endParaRPr lang="en-US" dirty="0"/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28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62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8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3" r:id="rId2"/>
    <p:sldLayoutId id="2147483673" r:id="rId3"/>
    <p:sldLayoutId id="2147483675" r:id="rId4"/>
    <p:sldLayoutId id="2147483677" r:id="rId5"/>
    <p:sldLayoutId id="2147483701" r:id="rId6"/>
    <p:sldLayoutId id="2147483702" r:id="rId7"/>
    <p:sldLayoutId id="2147483687" r:id="rId8"/>
    <p:sldLayoutId id="2147483699" r:id="rId9"/>
    <p:sldLayoutId id="2147483678" r:id="rId10"/>
    <p:sldLayoutId id="2147483679" r:id="rId11"/>
    <p:sldLayoutId id="2147483680" r:id="rId12"/>
    <p:sldLayoutId id="2147483696" r:id="rId13"/>
    <p:sldLayoutId id="2147483682" r:id="rId14"/>
    <p:sldLayoutId id="2147483683" r:id="rId15"/>
    <p:sldLayoutId id="2147483684" r:id="rId16"/>
    <p:sldLayoutId id="2147483688" r:id="rId17"/>
    <p:sldLayoutId id="2147483692" r:id="rId18"/>
    <p:sldLayoutId id="2147483693" r:id="rId19"/>
    <p:sldLayoutId id="2147483694" r:id="rId20"/>
    <p:sldLayoutId id="2147483697" r:id="rId21"/>
    <p:sldLayoutId id="2147483686" r:id="rId22"/>
    <p:sldLayoutId id="2147483695" r:id="rId23"/>
    <p:sldLayoutId id="2147483698" r:id="rId24"/>
    <p:sldLayoutId id="2147483700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FF206D8-6329-4048-9614-14DA08F574CA}"/>
              </a:ext>
            </a:extLst>
          </p:cNvPr>
          <p:cNvSpPr txBox="1">
            <a:spLocks noChangeAspect="1"/>
          </p:cNvSpPr>
          <p:nvPr/>
        </p:nvSpPr>
        <p:spPr>
          <a:xfrm>
            <a:off x="1371599" y="3644443"/>
            <a:ext cx="9592147" cy="1231106"/>
          </a:xfrm>
          <a:prstGeom prst="rect">
            <a:avLst/>
          </a:prstGeom>
          <a:noFill/>
        </p:spPr>
        <p:txBody>
          <a:bodyPr vert="horz" wrap="squar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System Utilities and Logs</a:t>
            </a:r>
          </a:p>
          <a:p>
            <a:endParaRPr lang="en-US" sz="2000" b="0" dirty="0"/>
          </a:p>
          <a:p>
            <a:r>
              <a:rPr lang="en-US" sz="2000" b="0" dirty="0"/>
              <a:t>Date: January 2024</a:t>
            </a:r>
          </a:p>
        </p:txBody>
      </p:sp>
    </p:spTree>
    <p:extLst>
      <p:ext uri="{BB962C8B-B14F-4D97-AF65-F5344CB8AC3E}">
        <p14:creationId xmlns:p14="http://schemas.microsoft.com/office/powerpoint/2010/main" val="12701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115736"/>
            <a:ext cx="10319657" cy="5378369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Tool used to view and manage logs</a:t>
            </a:r>
          </a:p>
          <a:p>
            <a:pPr lvl="0"/>
            <a:r>
              <a:rPr lang="en-US" sz="2800" dirty="0"/>
              <a:t>Allows you to search on a specific word</a:t>
            </a:r>
          </a:p>
          <a:p>
            <a:pPr lvl="0"/>
            <a:r>
              <a:rPr lang="en-US" sz="2800" dirty="0"/>
              <a:t>Allows you to filter logs by:</a:t>
            </a:r>
          </a:p>
          <a:p>
            <a:pPr lvl="1"/>
            <a:r>
              <a:rPr lang="en-US" sz="2800" dirty="0"/>
              <a:t>Time</a:t>
            </a:r>
          </a:p>
          <a:p>
            <a:pPr lvl="1"/>
            <a:r>
              <a:rPr lang="en-US" sz="2800" dirty="0"/>
              <a:t>Event ID</a:t>
            </a:r>
          </a:p>
          <a:p>
            <a:pPr lvl="1"/>
            <a:r>
              <a:rPr lang="en-US" sz="2800" dirty="0"/>
              <a:t>Event Source</a:t>
            </a:r>
          </a:p>
          <a:p>
            <a:pPr lvl="1"/>
            <a:r>
              <a:rPr lang="en-US" sz="2800" dirty="0"/>
              <a:t>Keyword</a:t>
            </a:r>
          </a:p>
          <a:p>
            <a:pPr lvl="1"/>
            <a:r>
              <a:rPr lang="en-US" sz="2800" dirty="0"/>
              <a:t>User</a:t>
            </a:r>
          </a:p>
          <a:p>
            <a:pPr lvl="1"/>
            <a:r>
              <a:rPr lang="en-US" sz="2800" dirty="0"/>
              <a:t>Computer</a:t>
            </a: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276218" cy="615553"/>
          </a:xfrm>
        </p:spPr>
        <p:txBody>
          <a:bodyPr/>
          <a:lstStyle/>
          <a:p>
            <a:r>
              <a:rPr lang="en-US" dirty="0"/>
              <a:t>Event Viewer</a:t>
            </a:r>
          </a:p>
        </p:txBody>
      </p:sp>
    </p:spTree>
    <p:extLst>
      <p:ext uri="{BB962C8B-B14F-4D97-AF65-F5344CB8AC3E}">
        <p14:creationId xmlns:p14="http://schemas.microsoft.com/office/powerpoint/2010/main" val="12008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5793-7157-400A-8859-A1C5FBA7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28584"/>
            <a:ext cx="2599430" cy="61555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478CA183-2E0D-4979-A225-810B91AC6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8" y="2477986"/>
            <a:ext cx="2784764" cy="30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1425920" y="628200"/>
            <a:ext cx="8216352" cy="923330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Summary of Information Covered</a:t>
            </a:r>
          </a:p>
          <a:p>
            <a:endParaRPr lang="en-US" sz="20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60A30-C57D-4BEF-B768-087260A44B16}"/>
              </a:ext>
            </a:extLst>
          </p:cNvPr>
          <p:cNvSpPr txBox="1"/>
          <p:nvPr/>
        </p:nvSpPr>
        <p:spPr>
          <a:xfrm>
            <a:off x="1566250" y="1837853"/>
            <a:ext cx="86732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 and Settings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Administrative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Microsoft Management Console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Task Scheduler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Security and Maintenance 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Event Logs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Event Viewer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4502515" cy="615553"/>
          </a:xfrm>
        </p:spPr>
        <p:txBody>
          <a:bodyPr/>
          <a:lstStyle/>
          <a:p>
            <a:r>
              <a:rPr lang="en-US" dirty="0"/>
              <a:t>Windows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690688"/>
            <a:ext cx="10689771" cy="448627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altLang="en-US" sz="3000" dirty="0"/>
              <a:t>Application that allows you to configure your operating system and some applications</a:t>
            </a:r>
          </a:p>
          <a:p>
            <a:pPr marL="0" indent="0">
              <a:buNone/>
              <a:defRPr/>
            </a:pPr>
            <a:endParaRPr lang="en-US" altLang="en-US" sz="3000" dirty="0"/>
          </a:p>
          <a:p>
            <a:pPr>
              <a:defRPr/>
            </a:pPr>
            <a:r>
              <a:rPr lang="en-US" altLang="en-US" sz="3000" dirty="0"/>
              <a:t>Configuration Access are separated and organized into groups</a:t>
            </a:r>
          </a:p>
          <a:p>
            <a:endParaRPr lang="en-US" sz="3000" dirty="0"/>
          </a:p>
          <a:p>
            <a:pPr lvl="0"/>
            <a:r>
              <a:rPr lang="en-US" sz="3000" dirty="0"/>
              <a:t>Located in Start Menu with Right Click</a:t>
            </a:r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altLang="en-US" sz="2600" dirty="0">
                <a:solidFill>
                  <a:srgbClr val="FF0000"/>
                </a:solidFill>
              </a:rPr>
              <a:t>(PREVIEW Settings)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2433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5127750" cy="615553"/>
          </a:xfrm>
        </p:spPr>
        <p:txBody>
          <a:bodyPr/>
          <a:lstStyle/>
          <a:p>
            <a:r>
              <a:rPr lang="en-US" dirty="0"/>
              <a:t>Administrative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690688"/>
            <a:ext cx="10689771" cy="4486275"/>
          </a:xfrm>
        </p:spPr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altLang="en-US" sz="5100" dirty="0"/>
              <a:t>Collection of special configuration utilities designed for Administrative Use</a:t>
            </a:r>
          </a:p>
          <a:p>
            <a:pPr marL="0" indent="0">
              <a:buNone/>
              <a:defRPr/>
            </a:pPr>
            <a:endParaRPr lang="en-US" altLang="en-US" sz="5100" dirty="0"/>
          </a:p>
          <a:p>
            <a:pPr lvl="0"/>
            <a:r>
              <a:rPr lang="en-US" sz="5100" dirty="0"/>
              <a:t>Located in either: </a:t>
            </a:r>
          </a:p>
          <a:p>
            <a:pPr lvl="1"/>
            <a:r>
              <a:rPr lang="en-US" sz="5100" dirty="0"/>
              <a:t>Start Menu Programs</a:t>
            </a:r>
          </a:p>
          <a:p>
            <a:pPr lvl="1"/>
            <a:r>
              <a:rPr lang="en-US" sz="5100" dirty="0"/>
              <a:t>System and Security in Settings</a:t>
            </a:r>
          </a:p>
          <a:p>
            <a:pPr lvl="0"/>
            <a:endParaRPr lang="en-US" sz="5100" dirty="0"/>
          </a:p>
          <a:p>
            <a:pPr lvl="0"/>
            <a:r>
              <a:rPr lang="en-US" sz="5100" dirty="0"/>
              <a:t>Can be used with Microsoft Management Console</a:t>
            </a:r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altLang="en-US" sz="4600" dirty="0">
                <a:solidFill>
                  <a:srgbClr val="FF0000"/>
                </a:solidFill>
              </a:rPr>
              <a:t>(PREVIEW Start Menu / Administrative Tools)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1398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8158644" cy="615553"/>
          </a:xfrm>
        </p:spPr>
        <p:txBody>
          <a:bodyPr/>
          <a:lstStyle/>
          <a:p>
            <a:r>
              <a:rPr lang="en-US" dirty="0"/>
              <a:t>Microsoft Management Console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243" y="1138285"/>
            <a:ext cx="9791700" cy="5066571"/>
          </a:xfrm>
        </p:spPr>
        <p:txBody>
          <a:bodyPr>
            <a:noAutofit/>
          </a:bodyPr>
          <a:lstStyle/>
          <a:p>
            <a:pPr lvl="0"/>
            <a:r>
              <a:rPr lang="en-US" sz="2600" dirty="0"/>
              <a:t>Often referred to as MMC</a:t>
            </a:r>
          </a:p>
          <a:p>
            <a:endParaRPr lang="en-US" sz="2600" dirty="0"/>
          </a:p>
          <a:p>
            <a:r>
              <a:rPr lang="en-US" sz="2600" dirty="0"/>
              <a:t>Graphical interface for organizing your most used Administrative Tools.</a:t>
            </a:r>
          </a:p>
          <a:p>
            <a:endParaRPr lang="en-US" sz="2600" dirty="0"/>
          </a:p>
          <a:p>
            <a:r>
              <a:rPr lang="en-US" sz="2600" dirty="0"/>
              <a:t>Includes built in security options.</a:t>
            </a:r>
          </a:p>
          <a:p>
            <a:endParaRPr lang="en-US" sz="2600" dirty="0"/>
          </a:p>
          <a:p>
            <a:r>
              <a:rPr lang="en-US" sz="2600" dirty="0"/>
              <a:t>Shareable</a:t>
            </a:r>
          </a:p>
          <a:p>
            <a:endParaRPr lang="en-US" sz="2600" dirty="0"/>
          </a:p>
          <a:p>
            <a:r>
              <a:rPr lang="en-US" sz="2600" dirty="0"/>
              <a:t>Snap-Ins allow you to add components for a specific service or object.</a:t>
            </a:r>
          </a:p>
        </p:txBody>
      </p:sp>
    </p:spTree>
    <p:extLst>
      <p:ext uri="{BB962C8B-B14F-4D97-AF65-F5344CB8AC3E}">
        <p14:creationId xmlns:p14="http://schemas.microsoft.com/office/powerpoint/2010/main" val="31218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2203488" cy="615553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243" y="1138285"/>
            <a:ext cx="9791700" cy="5066571"/>
          </a:xfrm>
        </p:spPr>
        <p:txBody>
          <a:bodyPr>
            <a:noAutofit/>
          </a:bodyPr>
          <a:lstStyle/>
          <a:p>
            <a:pPr lvl="0"/>
            <a:r>
              <a:rPr lang="en-US" sz="2600" dirty="0"/>
              <a:t>Application that runs in the background without user interaction</a:t>
            </a:r>
          </a:p>
          <a:p>
            <a:endParaRPr lang="en-US" sz="2600" dirty="0"/>
          </a:p>
          <a:p>
            <a:r>
              <a:rPr lang="en-US" sz="2600" dirty="0"/>
              <a:t>Typically performs tasks for other applications</a:t>
            </a:r>
          </a:p>
          <a:p>
            <a:endParaRPr lang="en-US" sz="2600" dirty="0"/>
          </a:p>
          <a:p>
            <a:r>
              <a:rPr lang="en-US" sz="2600" dirty="0"/>
              <a:t>Contains information or properties such as:</a:t>
            </a:r>
          </a:p>
          <a:p>
            <a:pPr lvl="1"/>
            <a:r>
              <a:rPr lang="en-US" sz="2600" dirty="0"/>
              <a:t> Name, Status, Startup type, Log On As, Dependencies, etc.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 algn="ctr">
              <a:buNone/>
            </a:pPr>
            <a:r>
              <a:rPr lang="en-US" altLang="en-US" sz="2200" dirty="0">
                <a:solidFill>
                  <a:srgbClr val="FF0000"/>
                </a:solidFill>
              </a:rPr>
              <a:t>(PREVIEW Services)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758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9086" y="1230086"/>
            <a:ext cx="10504714" cy="526402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600" dirty="0"/>
              <a:t>Allows you to schedule a task to run at a particular time or after a particular event</a:t>
            </a:r>
          </a:p>
          <a:p>
            <a:pPr lvl="1">
              <a:defRPr/>
            </a:pPr>
            <a:endParaRPr lang="en-US" sz="2600" dirty="0"/>
          </a:p>
          <a:p>
            <a:pPr>
              <a:defRPr/>
            </a:pPr>
            <a:r>
              <a:rPr lang="en-US" sz="2600" dirty="0"/>
              <a:t>Most Windows maintenance tasks are now performed by the Task Scheduler</a:t>
            </a:r>
          </a:p>
          <a:p>
            <a:pPr>
              <a:defRPr/>
            </a:pPr>
            <a:endParaRPr lang="en-US" sz="2600" dirty="0"/>
          </a:p>
          <a:p>
            <a:pPr>
              <a:defRPr/>
            </a:pPr>
            <a:r>
              <a:rPr lang="en-US" sz="2600" dirty="0"/>
              <a:t>Features of Task Scheduler</a:t>
            </a:r>
          </a:p>
          <a:p>
            <a:pPr lvl="1">
              <a:defRPr/>
            </a:pPr>
            <a:r>
              <a:rPr lang="en-US" sz="2600" dirty="0"/>
              <a:t>Can include multiple actions in a single task</a:t>
            </a:r>
          </a:p>
          <a:p>
            <a:pPr lvl="1">
              <a:defRPr/>
            </a:pPr>
            <a:r>
              <a:rPr lang="en-US" sz="2600" dirty="0"/>
              <a:t>Conditions include power states, user ability and network conditions</a:t>
            </a:r>
          </a:p>
          <a:p>
            <a:pPr marL="0" indent="0" algn="ctr">
              <a:buFontTx/>
              <a:buNone/>
              <a:defRPr/>
            </a:pPr>
            <a:endParaRPr lang="en-US" altLang="en-US" dirty="0">
              <a:solidFill>
                <a:srgbClr val="FF0000"/>
              </a:solidFill>
            </a:endParaRPr>
          </a:p>
          <a:p>
            <a:pPr marL="0" indent="0" algn="ctr">
              <a:buFontTx/>
              <a:buNone/>
              <a:defRPr/>
            </a:pPr>
            <a:endParaRPr lang="en-US" altLang="en-US" dirty="0">
              <a:solidFill>
                <a:srgbClr val="FF0000"/>
              </a:solidFill>
            </a:endParaRPr>
          </a:p>
          <a:p>
            <a:pPr marL="0" indent="0" algn="ctr">
              <a:buFontTx/>
              <a:buNone/>
              <a:defRPr/>
            </a:pPr>
            <a:endParaRPr lang="en-US" altLang="en-US" dirty="0">
              <a:solidFill>
                <a:srgbClr val="FF0000"/>
              </a:solidFill>
            </a:endParaRPr>
          </a:p>
          <a:p>
            <a:pPr marL="0" indent="0" algn="ctr">
              <a:buFontTx/>
              <a:buNone/>
              <a:defRPr/>
            </a:pPr>
            <a:endParaRPr lang="en-US" altLang="en-US" dirty="0">
              <a:solidFill>
                <a:srgbClr val="FF0000"/>
              </a:solidFill>
            </a:endParaRPr>
          </a:p>
          <a:p>
            <a:pPr marL="0" indent="0" algn="ctr">
              <a:buFontTx/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(PREVIEW Scheduler)</a:t>
            </a:r>
          </a:p>
          <a:p>
            <a:pPr lvl="1"/>
            <a:endParaRPr lang="en-US" sz="1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843745" cy="615553"/>
          </a:xfrm>
        </p:spPr>
        <p:txBody>
          <a:bodyPr/>
          <a:lstStyle/>
          <a:p>
            <a:r>
              <a:rPr lang="en-US" dirty="0"/>
              <a:t>Task Scheduler</a:t>
            </a:r>
          </a:p>
        </p:txBody>
      </p:sp>
    </p:spTree>
    <p:extLst>
      <p:ext uri="{BB962C8B-B14F-4D97-AF65-F5344CB8AC3E}">
        <p14:creationId xmlns:p14="http://schemas.microsoft.com/office/powerpoint/2010/main" val="410073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429788"/>
            <a:ext cx="10319657" cy="5064317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Central location to view notifications and actions</a:t>
            </a:r>
          </a:p>
          <a:p>
            <a:pPr lvl="0"/>
            <a:r>
              <a:rPr lang="en-US" sz="2800" dirty="0"/>
              <a:t>Helps alert and diagnose problems and issues</a:t>
            </a:r>
          </a:p>
          <a:p>
            <a:pPr lvl="0"/>
            <a:endParaRPr lang="en-US" sz="2800" dirty="0"/>
          </a:p>
          <a:p>
            <a:pPr lvl="0"/>
            <a:r>
              <a:rPr lang="en-US" sz="2800" dirty="0"/>
              <a:t>Runs queries to collect import information such as:</a:t>
            </a:r>
          </a:p>
          <a:p>
            <a:pPr lvl="1"/>
            <a:r>
              <a:rPr lang="en-US" sz="2800" dirty="0"/>
              <a:t>Personal Firewalls and status and optimization</a:t>
            </a:r>
          </a:p>
          <a:p>
            <a:pPr lvl="1"/>
            <a:r>
              <a:rPr lang="en-US" sz="2800" dirty="0"/>
              <a:t>Internet Security Settings and optimizations</a:t>
            </a:r>
          </a:p>
          <a:p>
            <a:pPr lvl="1"/>
            <a:r>
              <a:rPr lang="en-US" sz="2800" dirty="0"/>
              <a:t>General Maintenance tasks</a:t>
            </a:r>
          </a:p>
          <a:p>
            <a:pPr lvl="1"/>
            <a:r>
              <a:rPr lang="en-US" sz="2800" dirty="0"/>
              <a:t>Other</a:t>
            </a:r>
          </a:p>
          <a:p>
            <a:pPr lvl="0"/>
            <a:endParaRPr lang="en-US" sz="2800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8187498" cy="615553"/>
          </a:xfrm>
        </p:spPr>
        <p:txBody>
          <a:bodyPr/>
          <a:lstStyle/>
          <a:p>
            <a:r>
              <a:rPr lang="en-US" dirty="0"/>
              <a:t>Security and Maintenance Center</a:t>
            </a:r>
          </a:p>
        </p:txBody>
      </p:sp>
    </p:spTree>
    <p:extLst>
      <p:ext uri="{BB962C8B-B14F-4D97-AF65-F5344CB8AC3E}">
        <p14:creationId xmlns:p14="http://schemas.microsoft.com/office/powerpoint/2010/main" val="116626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140904"/>
            <a:ext cx="10319657" cy="5353202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OS creates and maintains logs</a:t>
            </a:r>
          </a:p>
          <a:p>
            <a:pPr lvl="1"/>
            <a:r>
              <a:rPr lang="en-US" sz="2800" dirty="0"/>
              <a:t>Application Log</a:t>
            </a:r>
          </a:p>
          <a:p>
            <a:pPr lvl="1"/>
            <a:r>
              <a:rPr lang="en-US" sz="2800" dirty="0"/>
              <a:t>Security Log</a:t>
            </a:r>
          </a:p>
          <a:p>
            <a:pPr lvl="1"/>
            <a:r>
              <a:rPr lang="en-US" sz="2800" dirty="0"/>
              <a:t>System Log</a:t>
            </a:r>
          </a:p>
          <a:p>
            <a:pPr lvl="1"/>
            <a:r>
              <a:rPr lang="en-US" sz="2800" dirty="0"/>
              <a:t>Application and Services Logs</a:t>
            </a:r>
          </a:p>
          <a:p>
            <a:pPr lvl="1"/>
            <a:r>
              <a:rPr lang="en-US" sz="2800" dirty="0"/>
              <a:t>Forwarded Events Log</a:t>
            </a:r>
          </a:p>
          <a:p>
            <a:pPr lvl="0"/>
            <a:endParaRPr lang="en-US" sz="2800" dirty="0"/>
          </a:p>
          <a:p>
            <a:pPr lvl="0"/>
            <a:r>
              <a:rPr lang="en-US" sz="2800" dirty="0"/>
              <a:t>Also allows two nodes</a:t>
            </a:r>
          </a:p>
          <a:p>
            <a:pPr lvl="1"/>
            <a:r>
              <a:rPr lang="en-US" sz="2800" dirty="0"/>
              <a:t>Custom View Node</a:t>
            </a:r>
          </a:p>
          <a:p>
            <a:pPr lvl="1"/>
            <a:r>
              <a:rPr lang="en-US" sz="2800" dirty="0"/>
              <a:t>Subscription Node</a:t>
            </a:r>
            <a:endParaRPr lang="en-US" sz="2400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2854308" cy="615553"/>
          </a:xfrm>
        </p:spPr>
        <p:txBody>
          <a:bodyPr/>
          <a:lstStyle/>
          <a:p>
            <a:r>
              <a:rPr lang="en-US" dirty="0"/>
              <a:t>Event Logs</a:t>
            </a:r>
          </a:p>
        </p:txBody>
      </p:sp>
    </p:spTree>
    <p:extLst>
      <p:ext uri="{BB962C8B-B14F-4D97-AF65-F5344CB8AC3E}">
        <p14:creationId xmlns:p14="http://schemas.microsoft.com/office/powerpoint/2010/main" val="19952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9F1E77650F745B18DD687BDB0280D" ma:contentTypeVersion="9" ma:contentTypeDescription="Create a new document." ma:contentTypeScope="" ma:versionID="ce99845403c31120552f5dc94fed862a">
  <xsd:schema xmlns:xsd="http://www.w3.org/2001/XMLSchema" xmlns:xs="http://www.w3.org/2001/XMLSchema" xmlns:p="http://schemas.microsoft.com/office/2006/metadata/properties" xmlns:ns2="519303f4-e114-4873-a962-6e06524e4a50" xmlns:ns3="a8337ce8-1428-4b13-8b6d-d6c85264f49c" targetNamespace="http://schemas.microsoft.com/office/2006/metadata/properties" ma:root="true" ma:fieldsID="6e6a902888f6c48035a40e571a827925" ns2:_="" ns3:_="">
    <xsd:import namespace="519303f4-e114-4873-a962-6e06524e4a50"/>
    <xsd:import namespace="a8337ce8-1428-4b13-8b6d-d6c85264f4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9303f4-e114-4873-a962-6e06524e4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37ce8-1428-4b13-8b6d-d6c85264f4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D44A4C-8376-48B2-8DF4-D1D5730C8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9303f4-e114-4873-a962-6e06524e4a50"/>
    <ds:schemaRef ds:uri="a8337ce8-1428-4b13-8b6d-d6c85264f4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1FFE67-40D3-42F5-A91A-B7D0505017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BBD17D-4CD0-4B9B-9FC9-32AACDFC1AF0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519303f4-e114-4873-a962-6e06524e4a50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a8337ce8-1428-4b13-8b6d-d6c85264f49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</TotalTime>
  <Words>342</Words>
  <Application>Microsoft Office PowerPoint</Application>
  <PresentationFormat>Widescreen</PresentationFormat>
  <Paragraphs>105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Interstate</vt:lpstr>
      <vt:lpstr>Interstate-Bold</vt:lpstr>
      <vt:lpstr>Interstate-Light</vt:lpstr>
      <vt:lpstr>Interstate-Regular</vt:lpstr>
      <vt:lpstr>Wingdings</vt:lpstr>
      <vt:lpstr>1_Office Theme</vt:lpstr>
      <vt:lpstr>PowerPoint Presentation</vt:lpstr>
      <vt:lpstr>PowerPoint Presentation</vt:lpstr>
      <vt:lpstr>Windows Settings</vt:lpstr>
      <vt:lpstr>Administrative Tools</vt:lpstr>
      <vt:lpstr>Microsoft Management Console </vt:lpstr>
      <vt:lpstr>Services</vt:lpstr>
      <vt:lpstr>Task Scheduler</vt:lpstr>
      <vt:lpstr>Security and Maintenance Center</vt:lpstr>
      <vt:lpstr>Event Logs</vt:lpstr>
      <vt:lpstr>Event Viewer</vt:lpstr>
      <vt:lpstr>Questions</vt:lpstr>
    </vt:vector>
  </TitlesOfParts>
  <Company>NSCC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Aucoin,Denis</dc:creator>
  <cp:lastModifiedBy>Dutka,Marie</cp:lastModifiedBy>
  <cp:revision>80</cp:revision>
  <dcterms:created xsi:type="dcterms:W3CDTF">2018-07-25T14:39:40Z</dcterms:created>
  <dcterms:modified xsi:type="dcterms:W3CDTF">2024-01-30T12:43:29Z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0x010100C309F1E77650F745B18DD687BDB0280D</vt:lpwstr>
  </property>
</Properties>
</file>